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2"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117256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217909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93594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1897268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69807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3891075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1218994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163803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339674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362513-6E87-4E13-9D29-22C15ADD164C}"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102189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362513-6E87-4E13-9D29-22C15ADD164C}" type="datetimeFigureOut">
              <a:rPr lang="en-US" smtClean="0"/>
              <a:t>13-Oct-18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20794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362513-6E87-4E13-9D29-22C15ADD164C}" type="datetimeFigureOut">
              <a:rPr lang="en-US" smtClean="0"/>
              <a:t>13-Oct-18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2096878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362513-6E87-4E13-9D29-22C15ADD164C}" type="datetimeFigureOut">
              <a:rPr lang="en-US" smtClean="0"/>
              <a:t>13-Oct-18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2539615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62513-6E87-4E13-9D29-22C15ADD164C}" type="datetimeFigureOut">
              <a:rPr lang="en-US" smtClean="0"/>
              <a:t>13-Oct-18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87191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362513-6E87-4E13-9D29-22C15ADD164C}" type="datetimeFigureOut">
              <a:rPr lang="en-US" smtClean="0"/>
              <a:t>13-Oct-18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199738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362513-6E87-4E13-9D29-22C15ADD164C}" type="datetimeFigureOut">
              <a:rPr lang="en-US" smtClean="0"/>
              <a:t>13-Oct-18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97A75-035F-4422-B6F0-F79CAB15711B}" type="slidenum">
              <a:rPr lang="en-US" smtClean="0"/>
              <a:t>‹#›</a:t>
            </a:fld>
            <a:endParaRPr lang="en-US"/>
          </a:p>
        </p:txBody>
      </p:sp>
    </p:spTree>
    <p:extLst>
      <p:ext uri="{BB962C8B-B14F-4D97-AF65-F5344CB8AC3E}">
        <p14:creationId xmlns:p14="http://schemas.microsoft.com/office/powerpoint/2010/main" val="149556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362513-6E87-4E13-9D29-22C15ADD164C}" type="datetimeFigureOut">
              <a:rPr lang="en-US" smtClean="0"/>
              <a:t>13-Oct-18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0F97A75-035F-4422-B6F0-F79CAB15711B}" type="slidenum">
              <a:rPr lang="en-US" smtClean="0"/>
              <a:t>‹#›</a:t>
            </a:fld>
            <a:endParaRPr lang="en-US"/>
          </a:p>
        </p:txBody>
      </p:sp>
    </p:spTree>
    <p:extLst>
      <p:ext uri="{BB962C8B-B14F-4D97-AF65-F5344CB8AC3E}">
        <p14:creationId xmlns:p14="http://schemas.microsoft.com/office/powerpoint/2010/main" val="1767733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981200"/>
            <a:ext cx="7766936" cy="2069636"/>
          </a:xfrm>
        </p:spPr>
        <p:txBody>
          <a:bodyPr/>
          <a:lstStyle/>
          <a:p>
            <a:pPr algn="ctr"/>
            <a:r>
              <a:rPr lang="ar-IQ" sz="4400" b="1" smtClean="0">
                <a:latin typeface="Arial" panose="020B0604020202020204" pitchFamily="34" charset="0"/>
                <a:cs typeface="Arial" panose="020B0604020202020204" pitchFamily="34" charset="0"/>
              </a:rPr>
              <a:t>البحث العلمي</a:t>
            </a:r>
            <a:r>
              <a:rPr lang="ar-IQ" sz="4400" b="1" smtClean="0">
                <a:latin typeface="Arial" panose="020B0604020202020204" pitchFamily="34" charset="0"/>
                <a:cs typeface="Arial" panose="020B0604020202020204" pitchFamily="34" charset="0"/>
              </a:rPr>
              <a:t> </a:t>
            </a:r>
            <a:r>
              <a:rPr lang="ar-IQ" sz="4400" b="1" dirty="0" smtClean="0">
                <a:latin typeface="Arial" panose="020B0604020202020204" pitchFamily="34" charset="0"/>
                <a:cs typeface="Arial" panose="020B0604020202020204" pitchFamily="34" charset="0"/>
              </a:rPr>
              <a:t/>
            </a:r>
            <a:br>
              <a:rPr lang="ar-IQ" sz="4400" b="1" dirty="0" smtClean="0">
                <a:latin typeface="Arial" panose="020B0604020202020204" pitchFamily="34" charset="0"/>
                <a:cs typeface="Arial" panose="020B0604020202020204" pitchFamily="34" charset="0"/>
              </a:rPr>
            </a:br>
            <a:r>
              <a:rPr lang="ar-IQ" sz="4400" b="1" dirty="0" smtClean="0">
                <a:latin typeface="Arial" panose="020B0604020202020204" pitchFamily="34" charset="0"/>
                <a:cs typeface="Arial" panose="020B0604020202020204" pitchFamily="34" charset="0"/>
              </a:rPr>
              <a:t>المحاضرة الثامنة       </a:t>
            </a:r>
            <a:r>
              <a:rPr lang="ar-IQ" sz="4400" b="1" smtClean="0">
                <a:latin typeface="Arial" panose="020B0604020202020204" pitchFamily="34" charset="0"/>
                <a:cs typeface="Arial" panose="020B0604020202020204" pitchFamily="34" charset="0"/>
              </a:rPr>
              <a:t>المرحلة </a:t>
            </a:r>
            <a:r>
              <a:rPr lang="ar-IQ" sz="4400" b="1" smtClean="0">
                <a:latin typeface="Arial" panose="020B0604020202020204" pitchFamily="34" charset="0"/>
                <a:cs typeface="Arial" panose="020B0604020202020204" pitchFamily="34" charset="0"/>
              </a:rPr>
              <a:t>الثالثة</a:t>
            </a:r>
            <a:endParaRPr lang="en-US" sz="4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Autofit/>
          </a:bodyPr>
          <a:lstStyle/>
          <a:p>
            <a:pPr algn="ctr"/>
            <a:r>
              <a:rPr lang="ar-IQ" sz="3200" dirty="0" smtClean="0"/>
              <a:t>أ.دسعاد سبتي</a:t>
            </a:r>
          </a:p>
          <a:p>
            <a:pPr algn="ctr"/>
            <a:r>
              <a:rPr lang="ar-IQ" sz="3200" dirty="0" smtClean="0"/>
              <a:t>للعام الدراسي 2018-2019</a:t>
            </a:r>
            <a:endParaRPr lang="en-US" sz="3200" dirty="0"/>
          </a:p>
        </p:txBody>
      </p:sp>
    </p:spTree>
    <p:extLst>
      <p:ext uri="{BB962C8B-B14F-4D97-AF65-F5344CB8AC3E}">
        <p14:creationId xmlns:p14="http://schemas.microsoft.com/office/powerpoint/2010/main" val="715982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9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2" y="591936"/>
            <a:ext cx="10016837" cy="6987875"/>
          </a:xfrm>
          <a:prstGeom prst="rect">
            <a:avLst/>
          </a:prstGeom>
        </p:spPr>
        <p:txBody>
          <a:bodyPr wrap="square">
            <a:spAutoFit/>
          </a:bodyPr>
          <a:lstStyle/>
          <a:p>
            <a:pPr algn="just" rtl="1">
              <a:lnSpc>
                <a:spcPct val="115000"/>
              </a:lnSpc>
              <a:tabLst>
                <a:tab pos="503555" algn="l"/>
                <a:tab pos="593725" algn="l"/>
              </a:tabLst>
            </a:pPr>
            <a:r>
              <a:rPr lang="ar-SA" sz="2800" b="1" dirty="0">
                <a:latin typeface="Calibri" panose="020F0502020204030204" pitchFamily="34" charset="0"/>
                <a:ea typeface="Calibri" panose="020F0502020204030204" pitchFamily="34" charset="0"/>
                <a:cs typeface="Times New Roman" panose="02020603050405020304" pitchFamily="18" charset="0"/>
              </a:rPr>
              <a:t>أنواع والأنماط الخاصة بدراسات العلاقات المتبادلة:</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28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أ- دراسة الحالة.</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	وهي تمثل دراسة حالة نوعا </a:t>
            </a:r>
            <a:r>
              <a:rPr lang="ar-SA" sz="2800" dirty="0">
                <a:highlight>
                  <a:srgbClr val="FFFF00"/>
                </a:highlight>
                <a:latin typeface="Times New Roman" panose="02020603050405020304" pitchFamily="18" charset="0"/>
                <a:ea typeface="Times New Roman" panose="02020603050405020304" pitchFamily="18" charset="0"/>
              </a:rPr>
              <a:t>ما فردية</a:t>
            </a:r>
            <a:r>
              <a:rPr lang="ar-SA" sz="2800" dirty="0">
                <a:latin typeface="Times New Roman" panose="02020603050405020304" pitchFamily="18" charset="0"/>
                <a:ea typeface="Times New Roman" panose="02020603050405020304" pitchFamily="18" charset="0"/>
              </a:rPr>
              <a:t> ، مثلا شخصا كان أو أسرة أو جماعة أو مؤسسة اجتماعية أو مجتمعا محليا.</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	ودراسة الحالة تشبه الدراسات المسحية إلا انه يوجد اختلاف بينهما من حيث انه في الدراسة المسحية </a:t>
            </a:r>
            <a:r>
              <a:rPr lang="ar-SA" sz="2800" dirty="0">
                <a:highlight>
                  <a:srgbClr val="00FFFF"/>
                </a:highlight>
                <a:latin typeface="Times New Roman" panose="02020603050405020304" pitchFamily="18" charset="0"/>
                <a:ea typeface="Times New Roman" panose="02020603050405020304" pitchFamily="18" charset="0"/>
              </a:rPr>
              <a:t>تجمع بيانات تتعلق بعوامل قليلة من عدد كبير من الأفراد</a:t>
            </a:r>
            <a:r>
              <a:rPr lang="ar-SA" sz="2800" dirty="0">
                <a:latin typeface="Times New Roman" panose="02020603050405020304" pitchFamily="18" charset="0"/>
                <a:ea typeface="Times New Roman" panose="02020603050405020304" pitchFamily="18" charset="0"/>
              </a:rPr>
              <a:t> ، بينما في دراسة الحالة يقوم الباحث بدراسة مستفيضة لعدد محدود من الحالات المختلفة ، كما إن دراسة الحالة ذات </a:t>
            </a:r>
            <a:r>
              <a:rPr lang="ar-SA" sz="2800" dirty="0">
                <a:highlight>
                  <a:srgbClr val="00FFFF"/>
                </a:highlight>
                <a:latin typeface="Times New Roman" panose="02020603050405020304" pitchFamily="18" charset="0"/>
                <a:ea typeface="Times New Roman" panose="02020603050405020304" pitchFamily="18" charset="0"/>
              </a:rPr>
              <a:t>طبيعة كيفية</a:t>
            </a:r>
            <a:r>
              <a:rPr lang="ar-SA" sz="2800" dirty="0">
                <a:latin typeface="Times New Roman" panose="02020603050405020304" pitchFamily="18" charset="0"/>
                <a:ea typeface="Times New Roman" panose="02020603050405020304" pitchFamily="18" charset="0"/>
              </a:rPr>
              <a:t> أكثر من الدراسة المسحية ونحصل عن طريقها بيانات ومعلومات على درجة كبيرة من الأهمية والتي قد لا نستطيع التوصل أليها عن طريق الدراسات المسحية.</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b="1" dirty="0">
                <a:highlight>
                  <a:srgbClr val="FFFF00"/>
                </a:highlight>
                <a:latin typeface="Times New Roman" panose="02020603050405020304" pitchFamily="18" charset="0"/>
                <a:ea typeface="Times New Roman" panose="02020603050405020304" pitchFamily="18" charset="0"/>
              </a:rPr>
              <a:t>مثال / دراسة عوامل تزايد البطالة بين الشباب والسبل خفضها.</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b="1"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0905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8" y="0"/>
            <a:ext cx="9712037" cy="6987875"/>
          </a:xfrm>
          <a:prstGeom prst="rect">
            <a:avLst/>
          </a:prstGeom>
        </p:spPr>
        <p:txBody>
          <a:bodyPr wrap="square">
            <a:spAutoFit/>
          </a:bodyPr>
          <a:lstStyle/>
          <a:p>
            <a:pPr algn="just" rtl="1">
              <a:lnSpc>
                <a:spcPct val="115000"/>
              </a:lnSpc>
              <a:tabLst>
                <a:tab pos="503555" algn="l"/>
                <a:tab pos="593725" algn="l"/>
              </a:tabLst>
            </a:pPr>
            <a:r>
              <a:rPr lang="ar-SA" sz="2800" b="1" dirty="0">
                <a:highlight>
                  <a:srgbClr val="00FFFF"/>
                </a:highlight>
                <a:latin typeface="Times New Roman" panose="02020603050405020304" pitchFamily="18" charset="0"/>
                <a:ea typeface="Times New Roman" panose="02020603050405020304" pitchFamily="18" charset="0"/>
              </a:rPr>
              <a:t>ب- الدراسات المقارنة.</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	وهي من أنماط البحوث الوصفية التي تركز على كيف ولماذا تحدث الظاهرة موضع البحث ، فهي تقارن </a:t>
            </a:r>
            <a:r>
              <a:rPr lang="ar-SA" sz="2800" dirty="0">
                <a:highlight>
                  <a:srgbClr val="00FFFF"/>
                </a:highlight>
                <a:latin typeface="Times New Roman" panose="02020603050405020304" pitchFamily="18" charset="0"/>
                <a:ea typeface="Times New Roman" panose="02020603050405020304" pitchFamily="18" charset="0"/>
              </a:rPr>
              <a:t>جوانب التشابه والاختلاف بين الظاهرات لكي يحدد أي العوامل تلعب دورا فيها وبمعنى آخر تصف العوامل التي تكمن وراء الظاهرة.</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وهنا يحاول الباحث تحديد الأسباب التي أدت إلى وجود فروق في سلوك جماعة من الأفراد أو الفروق في أحوالهم . كذلك تحديد العامل الأساسي الذي أدى إلى وجود مثل هذه الفروق.</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ويسمى هذا النوع من البحوث (بحوث ما بعد الحقيقة أو ذات المفعول الرجعي) لان الأثر والسبب قد حدثا فعلا وان الباحث يقوم بدراستهما بعد الحدوث.</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highlight>
                  <a:srgbClr val="FFFF00"/>
                </a:highlight>
                <a:latin typeface="Times New Roman" panose="02020603050405020304" pitchFamily="18" charset="0"/>
                <a:ea typeface="Times New Roman" panose="02020603050405020304" pitchFamily="18" charset="0"/>
              </a:rPr>
              <a:t>مثال / دراسة مقارنة في مؤشر كتلة الجسم  بين المدخنات وغير المدخنات للأعمار 40-45سنة</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5668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928" y="771834"/>
            <a:ext cx="9698182" cy="6274090"/>
          </a:xfrm>
          <a:prstGeom prst="rect">
            <a:avLst/>
          </a:prstGeom>
        </p:spPr>
        <p:txBody>
          <a:bodyPr wrap="square">
            <a:spAutoFit/>
          </a:bodyPr>
          <a:lstStyle/>
          <a:p>
            <a:pPr algn="just" rtl="1">
              <a:lnSpc>
                <a:spcPct val="115000"/>
              </a:lnSpc>
              <a:tabLst>
                <a:tab pos="503555" algn="l"/>
                <a:tab pos="593725" algn="l"/>
              </a:tabLst>
            </a:pPr>
            <a:r>
              <a:rPr lang="ar-SA" sz="32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ج- الدراسات الارتباطية:</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dirty="0">
                <a:latin typeface="Calibri" panose="020F0502020204030204" pitchFamily="34" charset="0"/>
                <a:ea typeface="Calibri" panose="020F0502020204030204" pitchFamily="34" charset="0"/>
                <a:cs typeface="Times New Roman" panose="02020603050405020304" pitchFamily="18" charset="0"/>
              </a:rPr>
              <a:t>  تستخدم الدراسات الارتباطية لتحديد إلى أي حد تتفق التغيرات في عامل معين مع التغيرات في عامل آخر، </a:t>
            </a:r>
            <a:r>
              <a:rPr lang="ar-SA" sz="3200" dirty="0">
                <a:highlight>
                  <a:srgbClr val="00FFFF"/>
                </a:highlight>
                <a:latin typeface="Calibri" panose="020F0502020204030204" pitchFamily="34" charset="0"/>
                <a:ea typeface="Calibri" panose="020F0502020204030204" pitchFamily="34" charset="0"/>
                <a:cs typeface="Times New Roman" panose="02020603050405020304" pitchFamily="18" charset="0"/>
              </a:rPr>
              <a:t>وأيضا التعرف</a:t>
            </a:r>
            <a:r>
              <a:rPr lang="ar-SA" sz="3200" dirty="0">
                <a:latin typeface="Calibri" panose="020F0502020204030204" pitchFamily="34" charset="0"/>
                <a:ea typeface="Calibri" panose="020F0502020204030204" pitchFamily="34" charset="0"/>
                <a:cs typeface="Times New Roman" panose="02020603050405020304" pitchFamily="18" charset="0"/>
              </a:rPr>
              <a:t> </a:t>
            </a:r>
            <a:r>
              <a:rPr lang="ar-SA" sz="3200" dirty="0">
                <a:highlight>
                  <a:srgbClr val="00FFFF"/>
                </a:highlight>
                <a:latin typeface="Calibri" panose="020F0502020204030204" pitchFamily="34" charset="0"/>
                <a:ea typeface="Calibri" panose="020F0502020204030204" pitchFamily="34" charset="0"/>
                <a:cs typeface="Times New Roman" panose="02020603050405020304" pitchFamily="18" charset="0"/>
              </a:rPr>
              <a:t>على حجم ونوع العلاقات القائمة بين المتغيرات، وقد ترتبط</a:t>
            </a:r>
            <a:r>
              <a:rPr lang="ar-SA" sz="3200" dirty="0">
                <a:latin typeface="Calibri" panose="020F0502020204030204" pitchFamily="34" charset="0"/>
                <a:ea typeface="Calibri" panose="020F0502020204030204" pitchFamily="34" charset="0"/>
                <a:cs typeface="Times New Roman" panose="02020603050405020304" pitchFamily="18" charset="0"/>
              </a:rPr>
              <a:t> </a:t>
            </a:r>
            <a:r>
              <a:rPr lang="ar-SA" sz="3200" dirty="0">
                <a:highlight>
                  <a:srgbClr val="00FFFF"/>
                </a:highlight>
                <a:latin typeface="Calibri" panose="020F0502020204030204" pitchFamily="34" charset="0"/>
                <a:ea typeface="Calibri" panose="020F0502020204030204" pitchFamily="34" charset="0"/>
                <a:cs typeface="Times New Roman" panose="02020603050405020304" pitchFamily="18" charset="0"/>
              </a:rPr>
              <a:t>المتغيرات مع بعضها البعض ارتباطا تاما أو ارتباطا جزئيا موجبا أو سالبا</a:t>
            </a:r>
            <a:r>
              <a:rPr lang="ar-SA" sz="3200" dirty="0">
                <a:latin typeface="Calibri" panose="020F0502020204030204" pitchFamily="34" charset="0"/>
                <a:ea typeface="Calibri" panose="020F0502020204030204" pitchFamily="34" charset="0"/>
                <a:cs typeface="Times New Roman" panose="02020603050405020304" pitchFamily="18" charset="0"/>
              </a:rPr>
              <a:t>.</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dirty="0">
                <a:latin typeface="Calibri" panose="020F0502020204030204" pitchFamily="34" charset="0"/>
                <a:ea typeface="Calibri" panose="020F0502020204030204" pitchFamily="34" charset="0"/>
                <a:cs typeface="Times New Roman" panose="02020603050405020304" pitchFamily="18" charset="0"/>
              </a:rPr>
              <a:t>أن وجود علاقة ارتباطيه عالية تتيح الفرصة للتنبؤ ،فعلى سبيل المثال فان الطالب الذي يحصل على درجات مرتفعة في الثانوية العامة يحصل على درجات مرتفعة في الكلية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dirty="0">
                <a:highlight>
                  <a:srgbClr val="FFFF00"/>
                </a:highlight>
                <a:latin typeface="Calibri" panose="020F0502020204030204" pitchFamily="34" charset="0"/>
                <a:ea typeface="Calibri" panose="020F0502020204030204" pitchFamily="34" charset="0"/>
                <a:cs typeface="Times New Roman" panose="02020603050405020304" pitchFamily="18" charset="0"/>
              </a:rPr>
              <a:t>مثال / الكفاءة البدنية وعلاقتها بأداء بعض مهارت كرة السلة لدى طالبات المرحلة الثالثة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b="1" dirty="0">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62915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8" y="1485079"/>
            <a:ext cx="9310255" cy="4008854"/>
          </a:xfrm>
          <a:prstGeom prst="rect">
            <a:avLst/>
          </a:prstGeom>
        </p:spPr>
        <p:txBody>
          <a:bodyPr wrap="square">
            <a:spAutoFit/>
          </a:bodyPr>
          <a:lstStyle/>
          <a:p>
            <a:pPr algn="just" rtl="1">
              <a:lnSpc>
                <a:spcPct val="115000"/>
              </a:lnSpc>
              <a:tabLst>
                <a:tab pos="503555" algn="l"/>
                <a:tab pos="593725" algn="l"/>
              </a:tabLst>
            </a:pPr>
            <a:r>
              <a:rPr lang="ar-SA" sz="32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الدراسات التطورية.</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dirty="0">
                <a:latin typeface="Times New Roman" panose="02020603050405020304" pitchFamily="18" charset="0"/>
                <a:ea typeface="Times New Roman" panose="02020603050405020304" pitchFamily="18" charset="0"/>
              </a:rPr>
              <a:t>	تتناول الدراسات التطورية الوضع القائم للظاهرات والعلاقات المتداخلة بينها، وكذلك التغيرات التي تحدث نتيجة لمرور الزمن ، فهي تصف المتغيرات خلال مراحل تطورها في فترة زمنية معينة ، وتشمل هذه الدراسة (دراسات النمو الاجتماعي أو النفسي أو الحركي أو الجسمي أو العقلي).</a:t>
            </a:r>
            <a:r>
              <a:rPr lang="ar-SA" sz="3200" b="1" dirty="0">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6607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291" y="460101"/>
            <a:ext cx="9421091" cy="5478423"/>
          </a:xfrm>
          <a:prstGeom prst="rect">
            <a:avLst/>
          </a:prstGeom>
        </p:spPr>
        <p:txBody>
          <a:bodyPr wrap="square">
            <a:spAutoFit/>
          </a:bodyPr>
          <a:lstStyle/>
          <a:p>
            <a:pPr algn="just" rtl="1">
              <a:lnSpc>
                <a:spcPct val="115000"/>
              </a:lnSpc>
              <a:tabLst>
                <a:tab pos="503555" algn="l"/>
                <a:tab pos="593725" algn="l"/>
              </a:tabLst>
            </a:pPr>
            <a:r>
              <a:rPr lang="ar-SA" sz="2800" b="1" dirty="0">
                <a:highlight>
                  <a:srgbClr val="00FFFF"/>
                </a:highlight>
                <a:latin typeface="Times New Roman" panose="02020603050405020304" pitchFamily="18" charset="0"/>
                <a:ea typeface="Times New Roman" panose="02020603050405020304" pitchFamily="18" charset="0"/>
              </a:rPr>
              <a:t>- الطريقة الطولية:</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	وفي هذه الطريقة يتم قياس النمو لدى نفس الأطفال في أعمار مختلفة فعلى سبيل المثال إذا أردنا معرفه خصائص النمو الجسمي والحركي والعقلي والانفعالي والاجتماعي للأطفال خلال المرحلة السنية من (6-9)سنوات فأننا نختبر ونقيس هذه المتغيرات عند نفس الأطفال وذلك حينما يكونون في سن(6) سنوات, (7) سنوات ,(8) سنوات ,(9) سنوات أي إننا نقوم بدراسة تتبعيه لهذه المظاهر عند هؤلاء الأطفال منذ سنه سن السادسة وحتى بلوغهم تسع سنوات وتحدد أنماط نموهم الفردية بالنسبة لهذه المتغيرات خلال تلك السنوات .</a:t>
            </a:r>
            <a:r>
              <a:rPr lang="ar-SA" sz="2800" b="1" dirty="0">
                <a:latin typeface="Times New Roman" panose="02020603050405020304" pitchFamily="18" charset="0"/>
                <a:ea typeface="Times New Roman" panose="02020603050405020304" pitchFamily="18" charset="0"/>
              </a:rPr>
              <a:t> </a:t>
            </a:r>
            <a:endParaRPr lang="en-US" sz="2800" dirty="0" smtClean="0">
              <a:effectLst/>
              <a:latin typeface="Times New Roman" panose="02020603050405020304" pitchFamily="18" charset="0"/>
              <a:ea typeface="Times New Roman" panose="02020603050405020304" pitchFamily="18" charset="0"/>
            </a:endParaRPr>
          </a:p>
          <a:p>
            <a:r>
              <a:rPr lang="ar-SA" sz="2800" b="1" dirty="0">
                <a:highlight>
                  <a:srgbClr val="FFFF00"/>
                </a:highlight>
                <a:ea typeface="Times New Roman" panose="02020603050405020304" pitchFamily="18" charset="0"/>
                <a:cs typeface="Times New Roman" panose="02020603050405020304" pitchFamily="18" charset="0"/>
              </a:rPr>
              <a:t>مثال / دراسة تتبعية لتطور النمو الحركي لدى الأطفال من عمر 6-9سنة</a:t>
            </a:r>
            <a:endParaRPr lang="en-US" sz="2800" dirty="0"/>
          </a:p>
        </p:txBody>
      </p:sp>
    </p:spTree>
    <p:extLst>
      <p:ext uri="{BB962C8B-B14F-4D97-AF65-F5344CB8AC3E}">
        <p14:creationId xmlns:p14="http://schemas.microsoft.com/office/powerpoint/2010/main" val="1317376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1" y="38072"/>
            <a:ext cx="10446327" cy="6463308"/>
          </a:xfrm>
          <a:prstGeom prst="rect">
            <a:avLst/>
          </a:prstGeom>
        </p:spPr>
        <p:txBody>
          <a:bodyPr wrap="square">
            <a:spAutoFit/>
          </a:bodyPr>
          <a:lstStyle/>
          <a:p>
            <a:pPr algn="just" rtl="1">
              <a:lnSpc>
                <a:spcPct val="115000"/>
              </a:lnSpc>
              <a:tabLst>
                <a:tab pos="503555" algn="l"/>
                <a:tab pos="593725" algn="l"/>
              </a:tabLst>
            </a:pPr>
            <a:r>
              <a:rPr lang="ar-SA" sz="2400" b="1" dirty="0">
                <a:highlight>
                  <a:srgbClr val="00FFFF"/>
                </a:highlight>
                <a:latin typeface="Times New Roman" panose="02020603050405020304" pitchFamily="18" charset="0"/>
                <a:ea typeface="Times New Roman" panose="02020603050405020304" pitchFamily="18" charset="0"/>
              </a:rPr>
              <a:t>ب- الطريقة </a:t>
            </a:r>
            <a:r>
              <a:rPr lang="ar-SA" sz="2400" b="1" dirty="0" smtClean="0">
                <a:highlight>
                  <a:srgbClr val="00FFFF"/>
                </a:highlight>
                <a:latin typeface="Times New Roman" panose="02020603050405020304" pitchFamily="18" charset="0"/>
                <a:ea typeface="Times New Roman" panose="02020603050405020304" pitchFamily="18" charset="0"/>
              </a:rPr>
              <a:t>المستعرضة:</a:t>
            </a:r>
            <a:endParaRPr lang="ar-IQ" sz="2400" b="1" dirty="0" smtClean="0">
              <a:highlight>
                <a:srgbClr val="00FFFF"/>
              </a:highligh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IQ" sz="2400" dirty="0" smtClean="0">
                <a:highlight>
                  <a:srgbClr val="00FFFF"/>
                </a:highlight>
                <a:latin typeface="Times New Roman" panose="02020603050405020304" pitchFamily="18" charset="0"/>
                <a:ea typeface="Times New Roman" panose="02020603050405020304" pitchFamily="18" charset="0"/>
              </a:rPr>
              <a:t>ف</a:t>
            </a:r>
            <a:r>
              <a:rPr lang="ar-SA" sz="2400" dirty="0" smtClean="0">
                <a:latin typeface="Times New Roman" panose="02020603050405020304" pitchFamily="18" charset="0"/>
                <a:ea typeface="Times New Roman" panose="02020603050405020304" pitchFamily="18" charset="0"/>
              </a:rPr>
              <a:t>ي </a:t>
            </a:r>
            <a:r>
              <a:rPr lang="ar-SA" sz="2400" dirty="0">
                <a:latin typeface="Times New Roman" panose="02020603050405020304" pitchFamily="18" charset="0"/>
                <a:ea typeface="Times New Roman" panose="02020603050405020304" pitchFamily="18" charset="0"/>
              </a:rPr>
              <a:t>هذه الطريقة يقوم الباحث باختيار مجموعة من الأطفال في أعمار مختلفة وتطبق عليهم مجموعه واحده من المقاييس بدلا من تكرار قياس نفس الأطفال كما في الطريقة الطولية أي </a:t>
            </a:r>
            <a:r>
              <a:rPr lang="ar-SA" sz="2400" dirty="0" smtClean="0">
                <a:latin typeface="Times New Roman" panose="02020603050405020304" pitchFamily="18" charset="0"/>
                <a:ea typeface="Times New Roman" panose="02020603050405020304" pitchFamily="18" charset="0"/>
              </a:rPr>
              <a:t>أ</a:t>
            </a:r>
            <a:r>
              <a:rPr lang="ar-IQ" sz="2400" dirty="0" smtClean="0">
                <a:latin typeface="Times New Roman" panose="02020603050405020304" pitchFamily="18" charset="0"/>
                <a:ea typeface="Times New Roman" panose="02020603050405020304" pitchFamily="18" charset="0"/>
              </a:rPr>
              <a:t>نه</a:t>
            </a:r>
            <a:r>
              <a:rPr lang="ar-SA" sz="2400" dirty="0" smtClean="0">
                <a:latin typeface="Times New Roman" panose="02020603050405020304" pitchFamily="18" charset="0"/>
                <a:ea typeface="Times New Roman" panose="02020603050405020304" pitchFamily="18" charset="0"/>
              </a:rPr>
              <a:t> </a:t>
            </a:r>
            <a:r>
              <a:rPr lang="ar-SA" sz="2400" dirty="0">
                <a:latin typeface="Times New Roman" panose="02020603050405020304" pitchFamily="18" charset="0"/>
                <a:ea typeface="Times New Roman" panose="02020603050405020304" pitchFamily="18" charset="0"/>
              </a:rPr>
              <a:t>يقوم بإتمام دراسته دون أن ينتظر الأطفال حتى يكبروا, وإنما يقوم بملاحظة مجموعات مختلفة وكل مجموعه مستقاة من مستوى عمري معين ثم تدرس البيانات المتجمعة من هذه المجموعات للتوصل إلى الأنماط العامة للنمو في كل جانب من جوانبه.</a:t>
            </a:r>
            <a:endParaRPr lang="en-US" sz="24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400" dirty="0" smtClean="0">
                <a:latin typeface="Times New Roman" panose="02020603050405020304" pitchFamily="18" charset="0"/>
                <a:ea typeface="Times New Roman" panose="02020603050405020304" pitchFamily="18" charset="0"/>
              </a:rPr>
              <a:t>ف</a:t>
            </a:r>
            <a:r>
              <a:rPr lang="ar-IQ" sz="2400" dirty="0" smtClean="0">
                <a:latin typeface="Times New Roman" panose="02020603050405020304" pitchFamily="18" charset="0"/>
                <a:ea typeface="Times New Roman" panose="02020603050405020304" pitchFamily="18" charset="0"/>
              </a:rPr>
              <a:t>مثلا</a:t>
            </a:r>
            <a:r>
              <a:rPr lang="ar-SA" sz="2400" dirty="0" smtClean="0">
                <a:latin typeface="Times New Roman" panose="02020603050405020304" pitchFamily="18" charset="0"/>
                <a:ea typeface="Times New Roman" panose="02020603050405020304" pitchFamily="18" charset="0"/>
              </a:rPr>
              <a:t> </a:t>
            </a:r>
            <a:r>
              <a:rPr lang="ar-SA" sz="2400" dirty="0">
                <a:latin typeface="Times New Roman" panose="02020603050405020304" pitchFamily="18" charset="0"/>
                <a:ea typeface="Times New Roman" panose="02020603050405020304" pitchFamily="18" charset="0"/>
              </a:rPr>
              <a:t>إذا أراد باحث التعرف على خصائص النمو الحركي والجسمي عند الأطفال في المرحلة </a:t>
            </a:r>
            <a:r>
              <a:rPr lang="ar-SA" sz="2400" dirty="0" smtClean="0">
                <a:latin typeface="Times New Roman" panose="02020603050405020304" pitchFamily="18" charset="0"/>
                <a:ea typeface="Times New Roman" panose="02020603050405020304" pitchFamily="18" charset="0"/>
              </a:rPr>
              <a:t>ال</a:t>
            </a:r>
            <a:r>
              <a:rPr lang="ar-IQ" sz="2400" dirty="0" smtClean="0">
                <a:latin typeface="Times New Roman" panose="02020603050405020304" pitchFamily="18" charset="0"/>
                <a:ea typeface="Times New Roman" panose="02020603050405020304" pitchFamily="18" charset="0"/>
              </a:rPr>
              <a:t>عمرية</a:t>
            </a:r>
            <a:r>
              <a:rPr lang="ar-SA" sz="2400" dirty="0" smtClean="0">
                <a:latin typeface="Times New Roman" panose="02020603050405020304" pitchFamily="18" charset="0"/>
                <a:ea typeface="Times New Roman" panose="02020603050405020304" pitchFamily="18" charset="0"/>
              </a:rPr>
              <a:t> </a:t>
            </a:r>
            <a:r>
              <a:rPr lang="ar-SA" sz="2400" dirty="0">
                <a:latin typeface="Times New Roman" panose="02020603050405020304" pitchFamily="18" charset="0"/>
                <a:ea typeface="Times New Roman" panose="02020603050405020304" pitchFamily="18" charset="0"/>
              </a:rPr>
              <a:t>من(4-6)سنوات, فانه يقوم بملاحظة مجموعات من الأطفال كل مجموعه نختار من سن معين فيقوم باختيار مجموعة من سن (4)سنوات </a:t>
            </a:r>
            <a:r>
              <a:rPr lang="ar-SA" sz="2400" dirty="0" smtClean="0">
                <a:latin typeface="Times New Roman" panose="02020603050405020304" pitchFamily="18" charset="0"/>
                <a:ea typeface="Times New Roman" panose="02020603050405020304" pitchFamily="18" charset="0"/>
              </a:rPr>
              <a:t>و </a:t>
            </a:r>
            <a:r>
              <a:rPr lang="ar-SA" sz="2400" dirty="0">
                <a:latin typeface="Times New Roman" panose="02020603050405020304" pitchFamily="18" charset="0"/>
                <a:ea typeface="Times New Roman" panose="02020603050405020304" pitchFamily="18" charset="0"/>
              </a:rPr>
              <a:t>(5) سنوات </a:t>
            </a:r>
            <a:r>
              <a:rPr lang="ar-SA" sz="2400" dirty="0" smtClean="0">
                <a:latin typeface="Times New Roman" panose="02020603050405020304" pitchFamily="18" charset="0"/>
                <a:ea typeface="Times New Roman" panose="02020603050405020304" pitchFamily="18" charset="0"/>
              </a:rPr>
              <a:t>و </a:t>
            </a:r>
            <a:r>
              <a:rPr lang="ar-SA" sz="2400" dirty="0">
                <a:latin typeface="Times New Roman" panose="02020603050405020304" pitchFamily="18" charset="0"/>
                <a:ea typeface="Times New Roman" panose="02020603050405020304" pitchFamily="18" charset="0"/>
              </a:rPr>
              <a:t>(6)سنوات ويتم اختبار وقياس النمو الحركي والجسمي لديهم في نفس الفترة ثم يقوم بحساب المتوسط للنمو الحركي والجسمي لكل مجموعة وبذلك يتمكن من وضع تصور للنمو الحركي والجسمي لدى الأطفال في المرحلة السنية من( 4-6 ) سنوات.</a:t>
            </a:r>
            <a:endParaRPr lang="en-US" sz="24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400" dirty="0">
                <a:latin typeface="Times New Roman" panose="02020603050405020304" pitchFamily="18" charset="0"/>
                <a:ea typeface="Times New Roman" panose="02020603050405020304" pitchFamily="18" charset="0"/>
              </a:rPr>
              <a:t> </a:t>
            </a:r>
            <a:r>
              <a:rPr lang="ar-SA" sz="2400" b="1" dirty="0">
                <a:highlight>
                  <a:srgbClr val="FFFF00"/>
                </a:highlight>
                <a:latin typeface="Times New Roman" panose="02020603050405020304" pitchFamily="18" charset="0"/>
                <a:ea typeface="Times New Roman" panose="02020603050405020304" pitchFamily="18" charset="0"/>
              </a:rPr>
              <a:t>مثال / دراسة تطور النمو الحركي لدى الأطفال من عمر4-6سنة</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6994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5491" y="1562700"/>
            <a:ext cx="6096000" cy="5441490"/>
          </a:xfrm>
          <a:prstGeom prst="rect">
            <a:avLst/>
          </a:prstGeom>
        </p:spPr>
        <p:txBody>
          <a:bodyPr>
            <a:spAutoFit/>
          </a:bodyPr>
          <a:lstStyle/>
          <a:p>
            <a:pPr algn="r" rtl="1">
              <a:lnSpc>
                <a:spcPct val="115000"/>
              </a:lnSpc>
              <a:tabLst>
                <a:tab pos="503555" algn="l"/>
                <a:tab pos="593725" algn="l"/>
              </a:tabLst>
            </a:pPr>
            <a:r>
              <a:rPr lang="ar-IQ" sz="4400" b="1" dirty="0" smtClean="0">
                <a:solidFill>
                  <a:srgbClr val="FF0000"/>
                </a:solidFill>
                <a:latin typeface="Times New Roman" panose="02020603050405020304" pitchFamily="18" charset="0"/>
                <a:ea typeface="Times New Roman" panose="02020603050405020304" pitchFamily="18" charset="0"/>
              </a:rPr>
              <a:t>سؤال :    </a:t>
            </a:r>
            <a:r>
              <a:rPr lang="ar-SA" sz="4400" b="1" dirty="0" smtClean="0">
                <a:solidFill>
                  <a:srgbClr val="FF0000"/>
                </a:solidFill>
                <a:latin typeface="Times New Roman" panose="02020603050405020304" pitchFamily="18" charset="0"/>
                <a:ea typeface="Times New Roman" panose="02020603050405020304" pitchFamily="18" charset="0"/>
              </a:rPr>
              <a:t>من </a:t>
            </a:r>
            <a:r>
              <a:rPr lang="ar-SA" sz="4400" b="1" dirty="0">
                <a:solidFill>
                  <a:srgbClr val="FF0000"/>
                </a:solidFill>
                <a:latin typeface="Times New Roman" panose="02020603050405020304" pitchFamily="18" charset="0"/>
                <a:ea typeface="Times New Roman" panose="02020603050405020304" pitchFamily="18" charset="0"/>
              </a:rPr>
              <a:t>خلال قراءتك في المكتبة أعطي عنوان  بحث لكل نوع من أنواع المنهج الوصفي ؟</a:t>
            </a:r>
            <a:endParaRPr lang="en-US" sz="4400" dirty="0" smtClean="0">
              <a:effectLst/>
              <a:latin typeface="Times New Roman" panose="02020603050405020304" pitchFamily="18" charset="0"/>
              <a:ea typeface="Times New Roman" panose="02020603050405020304" pitchFamily="18" charset="0"/>
            </a:endParaRPr>
          </a:p>
          <a:p>
            <a:pPr algn="r" rtl="1">
              <a:lnSpc>
                <a:spcPct val="115000"/>
              </a:lnSpc>
              <a:tabLst>
                <a:tab pos="503555" algn="l"/>
                <a:tab pos="593725" algn="l"/>
              </a:tabLst>
            </a:pPr>
            <a:r>
              <a:rPr lang="ar-SA" sz="4400" dirty="0">
                <a:latin typeface="Times New Roman" panose="02020603050405020304" pitchFamily="18" charset="0"/>
                <a:ea typeface="Times New Roman" panose="02020603050405020304" pitchFamily="18" charset="0"/>
              </a:rPr>
              <a:t> </a:t>
            </a:r>
            <a:endParaRPr lang="en-US" sz="4400" dirty="0" smtClean="0">
              <a:effectLst/>
              <a:latin typeface="Times New Roman" panose="02020603050405020304" pitchFamily="18" charset="0"/>
              <a:ea typeface="Times New Roman" panose="02020603050405020304" pitchFamily="18" charset="0"/>
            </a:endParaRPr>
          </a:p>
          <a:p>
            <a:pPr algn="r" rtl="1"/>
            <a:r>
              <a:rPr lang="ar-SA" sz="4400" dirty="0" smtClean="0">
                <a:effectLst/>
                <a:latin typeface="Times New Roman" panose="02020603050405020304" pitchFamily="18" charset="0"/>
                <a:ea typeface="Times New Roman" panose="02020603050405020304" pitchFamily="18" charset="0"/>
              </a:rPr>
              <a:t> </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548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5" y="0"/>
            <a:ext cx="9628909" cy="7525137"/>
          </a:xfrm>
          <a:prstGeom prst="rect">
            <a:avLst/>
          </a:prstGeom>
        </p:spPr>
        <p:txBody>
          <a:bodyPr wrap="square">
            <a:spAutoFit/>
          </a:bodyPr>
          <a:lstStyle/>
          <a:p>
            <a:pPr algn="r" rtl="1">
              <a:lnSpc>
                <a:spcPct val="115000"/>
              </a:lnSpc>
            </a:pPr>
            <a:r>
              <a:rPr lang="ar-SA" sz="2800" b="1" dirty="0">
                <a:latin typeface="Times New Roman" panose="02020603050405020304" pitchFamily="18" charset="0"/>
                <a:ea typeface="Times New Roman" panose="02020603050405020304" pitchFamily="18" charset="0"/>
              </a:rPr>
              <a:t>ثانيا / المنهج </a:t>
            </a:r>
            <a:r>
              <a:rPr lang="ar-SA" sz="2800" b="1" dirty="0" smtClean="0">
                <a:latin typeface="Times New Roman" panose="02020603050405020304" pitchFamily="18" charset="0"/>
                <a:ea typeface="Times New Roman" panose="02020603050405020304" pitchFamily="18" charset="0"/>
              </a:rPr>
              <a:t>الوصفي</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	وهو من المناهج المهمة في المجالات (التربوية والاجتماعية والرياضية ) والذي يهتم بجمع أوصاف دقيقة علمية للظاهرات المدروسة، ووصف الوضع الراهن وتفسيره ، وكذلك التعرف على الآراء والمعتقدات والاتجاهات عند الأفراد والجماعات ، وطرائقها في النمو والتطور ، كما يهدف أيضا إلى دراسة العلاقات القائمة بين الظواهر المختلفة.</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highlight>
                  <a:srgbClr val="FFFF00"/>
                </a:highlight>
                <a:latin typeface="Times New Roman" panose="02020603050405020304" pitchFamily="18" charset="0"/>
                <a:ea typeface="Times New Roman" panose="02020603050405020304" pitchFamily="18" charset="0"/>
              </a:rPr>
              <a:t>وتعتبر الملاحظة العلمية المنظمة من الأمور المهمة في الحصول على المعلومات في البحوث الوصفية وخصوصا عندما تتصل بالسلوك .</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وفي هذا المنهج يهتم الباحث بدراسة </a:t>
            </a:r>
            <a:r>
              <a:rPr lang="ar-SA" sz="2800" dirty="0">
                <a:highlight>
                  <a:srgbClr val="00FFFF"/>
                </a:highlight>
                <a:latin typeface="Times New Roman" panose="02020603050405020304" pitchFamily="18" charset="0"/>
                <a:ea typeface="Times New Roman" panose="02020603050405020304" pitchFamily="18" charset="0"/>
              </a:rPr>
              <a:t>الوضع الحالي للظاهرة</a:t>
            </a:r>
            <a:r>
              <a:rPr lang="ar-SA" sz="2800" dirty="0">
                <a:latin typeface="Times New Roman" panose="02020603050405020304" pitchFamily="18" charset="0"/>
                <a:ea typeface="Times New Roman" panose="02020603050405020304" pitchFamily="18" charset="0"/>
              </a:rPr>
              <a:t> ،ومن الضروري ان تتوافر لديه أوصاف دقيقة عن الظاهرة التي يدرسها.</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 </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604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1" y="1748208"/>
            <a:ext cx="9351818" cy="2923877"/>
          </a:xfrm>
          <a:prstGeom prst="rect">
            <a:avLst/>
          </a:prstGeom>
        </p:spPr>
        <p:txBody>
          <a:bodyPr wrap="square">
            <a:spAutoFit/>
          </a:bodyPr>
          <a:lstStyle/>
          <a:p>
            <a:pPr algn="just" rtl="1">
              <a:lnSpc>
                <a:spcPct val="115000"/>
              </a:lnSpc>
              <a:tabLst>
                <a:tab pos="503555" algn="l"/>
                <a:tab pos="593725" algn="l"/>
              </a:tabLst>
            </a:pPr>
            <a:r>
              <a:rPr lang="ar-SA" sz="3200" b="1" dirty="0">
                <a:latin typeface="Calibri" panose="020F0502020204030204" pitchFamily="34" charset="0"/>
                <a:ea typeface="Calibri" panose="020F0502020204030204" pitchFamily="34" charset="0"/>
                <a:cs typeface="Times New Roman" panose="02020603050405020304" pitchFamily="18" charset="0"/>
              </a:rPr>
              <a:t>خطوات البحوث الوصفية:</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dirty="0">
                <a:latin typeface="Calibri" panose="020F0502020204030204" pitchFamily="34" charset="0"/>
                <a:ea typeface="Calibri" panose="020F0502020204030204" pitchFamily="34" charset="0"/>
                <a:cs typeface="Times New Roman" panose="02020603050405020304" pitchFamily="18" charset="0"/>
              </a:rPr>
              <a:t>لا تختلف الخطوات المتبعة في المنهج الوصفي عن خطوات المنهج العلمي والتي تم تحديدها </a:t>
            </a:r>
            <a:r>
              <a:rPr lang="ar-SA" sz="3200" dirty="0" smtClean="0">
                <a:latin typeface="Calibri" panose="020F0502020204030204" pitchFamily="34" charset="0"/>
                <a:ea typeface="Calibri" panose="020F0502020204030204" pitchFamily="34" charset="0"/>
                <a:cs typeface="Times New Roman" panose="02020603050405020304" pitchFamily="18" charset="0"/>
              </a:rPr>
              <a:t>مسبقا</a:t>
            </a:r>
            <a:r>
              <a:rPr lang="ar-IQ" sz="3200" dirty="0" smtClean="0">
                <a:latin typeface="Calibri" panose="020F0502020204030204" pitchFamily="34" charset="0"/>
                <a:ea typeface="Calibri" panose="020F0502020204030204" pitchFamily="34" charset="0"/>
                <a:cs typeface="Times New Roman" panose="02020603050405020304" pitchFamily="18" charset="0"/>
              </a:rPr>
              <a:t>.</a:t>
            </a:r>
          </a:p>
          <a:p>
            <a:pPr algn="just" rtl="1">
              <a:lnSpc>
                <a:spcPct val="115000"/>
              </a:lnSpc>
              <a:tabLst>
                <a:tab pos="503555" algn="l"/>
                <a:tab pos="593725" algn="l"/>
              </a:tabLst>
            </a:pPr>
            <a:r>
              <a:rPr lang="ar-IQ" sz="3200" dirty="0" smtClean="0">
                <a:latin typeface="Calibri" panose="020F0502020204030204" pitchFamily="34" charset="0"/>
                <a:ea typeface="Calibri" panose="020F0502020204030204" pitchFamily="34" charset="0"/>
                <a:cs typeface="Times New Roman" panose="02020603050405020304" pitchFamily="18" charset="0"/>
              </a:rPr>
              <a:t>وهي (</a:t>
            </a:r>
            <a:r>
              <a:rPr lang="ar-SA" sz="3200" dirty="0" smtClean="0">
                <a:latin typeface="Calibri" panose="020F0502020204030204" pitchFamily="34" charset="0"/>
                <a:ea typeface="Calibri" panose="020F0502020204030204" pitchFamily="34" charset="0"/>
                <a:cs typeface="Times New Roman" panose="02020603050405020304" pitchFamily="18" charset="0"/>
              </a:rPr>
              <a:t>تحديد </a:t>
            </a:r>
            <a:r>
              <a:rPr lang="ar-SA" sz="3200" dirty="0">
                <a:latin typeface="Calibri" panose="020F0502020204030204" pitchFamily="34" charset="0"/>
                <a:ea typeface="Calibri" panose="020F0502020204030204" pitchFamily="34" charset="0"/>
                <a:cs typeface="Times New Roman" panose="02020603050405020304" pitchFamily="18" charset="0"/>
              </a:rPr>
              <a:t>المشكلة - وضع الفرضيات - جمع معلومات- تحليل وتفسير المعلومات - ووضع التوصيات).</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8272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6" y="1318824"/>
            <a:ext cx="9906000" cy="4008854"/>
          </a:xfrm>
          <a:prstGeom prst="rect">
            <a:avLst/>
          </a:prstGeom>
        </p:spPr>
        <p:txBody>
          <a:bodyPr wrap="square">
            <a:spAutoFit/>
          </a:bodyPr>
          <a:lstStyle/>
          <a:p>
            <a:pPr algn="just" rtl="1">
              <a:lnSpc>
                <a:spcPct val="115000"/>
              </a:lnSpc>
              <a:tabLst>
                <a:tab pos="503555" algn="l"/>
                <a:tab pos="593725" algn="l"/>
              </a:tabLst>
            </a:pPr>
            <a:r>
              <a:rPr lang="ar-SA" sz="3200" b="1" dirty="0">
                <a:latin typeface="Calibri" panose="020F0502020204030204" pitchFamily="34" charset="0"/>
                <a:ea typeface="Calibri" panose="020F0502020204030204" pitchFamily="34" charset="0"/>
                <a:cs typeface="Times New Roman" panose="02020603050405020304" pitchFamily="18" charset="0"/>
              </a:rPr>
              <a:t>أنواع أو أنماط البحوث الوصفية : وتشمل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IQ" sz="32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a:t>
            </a:r>
            <a:r>
              <a:rPr lang="ar-SA" sz="32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الدراسات المسحية.</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dirty="0">
                <a:latin typeface="Times New Roman" panose="02020603050405020304" pitchFamily="18" charset="0"/>
                <a:ea typeface="Times New Roman" panose="02020603050405020304" pitchFamily="18" charset="0"/>
              </a:rPr>
              <a:t>	وهي تهتم بدراسة الوضع الراهن ،حيث يهتم الباحث بملاحظة الظاهرة وجمع المعلومات عنها في الحالة التي عليها وقت دراستها ، وليس عن طريق الاعتماد على البيانات في صور مصادرة أولية أو ثانوية كما في المنهج التاريخي.</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2976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0"/>
            <a:ext cx="9795164" cy="6502678"/>
          </a:xfrm>
          <a:prstGeom prst="rect">
            <a:avLst/>
          </a:prstGeom>
        </p:spPr>
        <p:txBody>
          <a:bodyPr wrap="square">
            <a:spAutoFit/>
          </a:bodyPr>
          <a:lstStyle/>
          <a:p>
            <a:pPr algn="just" rtl="1">
              <a:lnSpc>
                <a:spcPct val="115000"/>
              </a:lnSpc>
              <a:tabLst>
                <a:tab pos="503555" algn="l"/>
                <a:tab pos="593725" algn="l"/>
              </a:tabLst>
            </a:pPr>
            <a:r>
              <a:rPr lang="ar-SA" sz="2800" b="1" dirty="0">
                <a:latin typeface="Calibri" panose="020F0502020204030204" pitchFamily="34" charset="0"/>
                <a:ea typeface="Calibri" panose="020F0502020204030204" pitchFamily="34" charset="0"/>
                <a:cs typeface="Times New Roman" panose="02020603050405020304" pitchFamily="18" charset="0"/>
              </a:rPr>
              <a:t>ومن أنواع الدراسات المسحية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28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أ - المسح المدرسي.</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	كثيرا ما تقوم المؤسسات التربوية بأجراء دراسات مسحية بهدف التقويم الداخلي والخارجي لبرامجها التعليمية وذلك عن طريق جمع البيانات والمعلومات المتعلقة بالبيئة المدرسية من خلال الملاحظات والمقابلات والاختبارات والاستفتاءات ومقاييس التقدير وبطاقات الدرجات .......الخ.</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2800" dirty="0">
                <a:latin typeface="Times New Roman" panose="02020603050405020304" pitchFamily="18" charset="0"/>
                <a:ea typeface="Times New Roman" panose="02020603050405020304" pitchFamily="18" charset="0"/>
              </a:rPr>
              <a:t>	ويتناول المسح المدرسي ما يلي :</a:t>
            </a:r>
            <a:endParaRPr lang="en-US" sz="2800" dirty="0" smtClean="0">
              <a:effectLst/>
              <a:latin typeface="Times New Roman" panose="02020603050405020304" pitchFamily="18" charset="0"/>
              <a:ea typeface="Times New Roman" panose="02020603050405020304" pitchFamily="18" charset="0"/>
            </a:endParaRPr>
          </a:p>
          <a:p>
            <a:pPr algn="just" rtl="1">
              <a:lnSpc>
                <a:spcPct val="115000"/>
              </a:lnSpc>
              <a:tabLst>
                <a:tab pos="53340" algn="l"/>
                <a:tab pos="503555" algn="l"/>
                <a:tab pos="593725" algn="l"/>
              </a:tabLst>
            </a:pPr>
            <a:r>
              <a:rPr lang="ar-SA" sz="2800" b="1" dirty="0" smtClean="0">
                <a:highlight>
                  <a:srgbClr val="FF00FF"/>
                </a:highlight>
                <a:latin typeface="Calibri" panose="020F0502020204030204" pitchFamily="34" charset="0"/>
                <a:ea typeface="Calibri" panose="020F0502020204030204" pitchFamily="34" charset="0"/>
                <a:cs typeface="Times New Roman" panose="02020603050405020304" pitchFamily="18" charset="0"/>
              </a:rPr>
              <a:t>المناخ التعليمي</a:t>
            </a:r>
            <a:r>
              <a:rPr lang="ar-SA" sz="2800" b="1" dirty="0" smtClean="0">
                <a:latin typeface="Calibri" panose="020F0502020204030204" pitchFamily="34" charset="0"/>
                <a:ea typeface="Calibri" panose="020F0502020204030204" pitchFamily="34" charset="0"/>
                <a:cs typeface="Times New Roman" panose="02020603050405020304" pitchFamily="18" charset="0"/>
              </a:rPr>
              <a:t>:</a:t>
            </a:r>
            <a:r>
              <a:rPr lang="ar-SA" sz="2800" dirty="0" smtClean="0">
                <a:latin typeface="Calibri" panose="020F0502020204030204" pitchFamily="34" charset="0"/>
                <a:ea typeface="Calibri" panose="020F0502020204030204" pitchFamily="34" charset="0"/>
                <a:cs typeface="Times New Roman" panose="02020603050405020304" pitchFamily="18" charset="0"/>
              </a:rPr>
              <a:t>تشمل </a:t>
            </a:r>
            <a:r>
              <a:rPr lang="ar-SA" sz="2800" dirty="0">
                <a:latin typeface="Calibri" panose="020F0502020204030204" pitchFamily="34" charset="0"/>
                <a:ea typeface="Calibri" panose="020F0502020204030204" pitchFamily="34" charset="0"/>
                <a:cs typeface="Times New Roman" panose="02020603050405020304" pitchFamily="18" charset="0"/>
              </a:rPr>
              <a:t>(العوامل الإدارية والاجتماعية والقانونية والمادية للتعليم</a:t>
            </a:r>
            <a:r>
              <a:rPr lang="ar-SA" sz="2800" dirty="0" smtClean="0">
                <a:latin typeface="Calibri" panose="020F0502020204030204" pitchFamily="34" charset="0"/>
                <a:ea typeface="Calibri" panose="020F0502020204030204" pitchFamily="34" charset="0"/>
                <a:cs typeface="Times New Roman" panose="02020603050405020304" pitchFamily="18" charset="0"/>
              </a:rPr>
              <a:t>)</a:t>
            </a:r>
            <a:r>
              <a:rPr lang="ar-SA" sz="2800" b="1"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ar-SA" sz="28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دراسة تحليلية  للعوامل المؤثرة في البيئة التعليمية في المدارس المتوسطة.</a:t>
            </a:r>
            <a:r>
              <a:rPr lang="ar-SA" sz="2800" b="1" dirty="0">
                <a:latin typeface="Calibri" panose="020F0502020204030204" pitchFamily="34" charset="0"/>
                <a:ea typeface="Calibri" panose="020F0502020204030204" pitchFamily="34" charset="0"/>
                <a:cs typeface="Times New Roman" panose="02020603050405020304" pitchFamily="18" charset="0"/>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3340" algn="l"/>
                <a:tab pos="503555" algn="l"/>
                <a:tab pos="593725" algn="l"/>
              </a:tabLst>
            </a:pPr>
            <a:r>
              <a:rPr lang="ar-SA" sz="2800" b="1" dirty="0">
                <a:latin typeface="Calibri" panose="020F0502020204030204" pitchFamily="34" charset="0"/>
                <a:ea typeface="Calibri" panose="020F0502020204030204" pitchFamily="34" charset="0"/>
                <a:cs typeface="Times New Roman" panose="02020603050405020304" pitchFamily="18" charset="0"/>
              </a:rPr>
              <a:t>- </a:t>
            </a:r>
            <a:r>
              <a:rPr lang="ar-SA" sz="2800" b="1" dirty="0">
                <a:highlight>
                  <a:srgbClr val="FF00FF"/>
                </a:highlight>
                <a:latin typeface="Calibri" panose="020F0502020204030204" pitchFamily="34" charset="0"/>
                <a:ea typeface="Calibri" panose="020F0502020204030204" pitchFamily="34" charset="0"/>
                <a:cs typeface="Times New Roman" panose="02020603050405020304" pitchFamily="18" charset="0"/>
              </a:rPr>
              <a:t>خصائص المعلمين</a:t>
            </a:r>
            <a:r>
              <a:rPr lang="ar-SA" sz="2800" b="1" dirty="0">
                <a:latin typeface="Calibri" panose="020F0502020204030204" pitchFamily="34" charset="0"/>
                <a:ea typeface="Calibri" panose="020F0502020204030204" pitchFamily="34" charset="0"/>
                <a:cs typeface="Times New Roman" panose="02020603050405020304" pitchFamily="18" charset="0"/>
              </a:rPr>
              <a:t>:</a:t>
            </a:r>
            <a:r>
              <a:rPr lang="ar-SA" sz="2800" dirty="0">
                <a:latin typeface="Calibri" panose="020F0502020204030204" pitchFamily="34" charset="0"/>
                <a:ea typeface="Calibri" panose="020F0502020204030204" pitchFamily="34" charset="0"/>
                <a:cs typeface="Times New Roman" panose="02020603050405020304" pitchFamily="18" charset="0"/>
              </a:rPr>
              <a:t> وتشمل (سلوك ألمعلمي ،مؤهلاتهم ، سماتهم، الشخصية ، كفايتهم المهنية،خلفيتهم الاجتماعية والثقافية ، اتجاهاتهم ، قدراتهم ، مسؤولياتهم ، سلطاتهم ،تفاعلاتهم ، سلوكهم مع الطلاب)</a:t>
            </a:r>
            <a:r>
              <a:rPr lang="ar-SA" sz="2800" b="1"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5932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09" y="2267913"/>
            <a:ext cx="9753600" cy="4011098"/>
          </a:xfrm>
          <a:prstGeom prst="rect">
            <a:avLst/>
          </a:prstGeom>
        </p:spPr>
        <p:txBody>
          <a:bodyPr wrap="square">
            <a:spAutoFit/>
          </a:bodyPr>
          <a:lstStyle/>
          <a:p>
            <a:pPr algn="just" rtl="1">
              <a:lnSpc>
                <a:spcPct val="115000"/>
              </a:lnSpc>
              <a:tabLst>
                <a:tab pos="503555" algn="l"/>
                <a:tab pos="593725" algn="l"/>
              </a:tabLst>
            </a:pPr>
            <a:r>
              <a:rPr lang="ar-SA" sz="32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 المسح الاجتماعي</a:t>
            </a:r>
            <a:r>
              <a:rPr lang="ar-SA" sz="3200" b="1" dirty="0">
                <a:latin typeface="Calibri" panose="020F0502020204030204" pitchFamily="34" charset="0"/>
                <a:ea typeface="Calibri" panose="020F0502020204030204" pitchFamily="34" charset="0"/>
                <a:cs typeface="Times New Roman" panose="02020603050405020304" pitchFamily="18" charset="0"/>
              </a:rPr>
              <a:t>:</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dirty="0">
                <a:latin typeface="Times New Roman" panose="02020603050405020304" pitchFamily="18" charset="0"/>
                <a:ea typeface="Times New Roman" panose="02020603050405020304" pitchFamily="18" charset="0"/>
              </a:rPr>
              <a:t>	وهو يهدف دراسة الظروف الاجتماعية التي تؤثر في مجتمع ما ، بغرض الحصول على بيانات ومعلومات يمكن الاستفادة منها في وضع وتنفيذ برامج للإصلاح الاجتماعي.</a:t>
            </a:r>
            <a:endParaRPr lang="en-US" sz="32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3200" dirty="0">
                <a:latin typeface="Times New Roman" panose="02020603050405020304" pitchFamily="18" charset="0"/>
                <a:ea typeface="Times New Roman" panose="02020603050405020304" pitchFamily="18" charset="0"/>
              </a:rPr>
              <a:t>مثال / دراسة السلوك العدواني والتمرد لدى أطفال دور الرعاية الاجتماعية في العراق.</a:t>
            </a:r>
            <a:endParaRPr lang="en-US" sz="32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en-US" sz="3200" dirty="0">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39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868696"/>
            <a:ext cx="9822873" cy="5607689"/>
          </a:xfrm>
          <a:prstGeom prst="rect">
            <a:avLst/>
          </a:prstGeom>
        </p:spPr>
        <p:txBody>
          <a:bodyPr wrap="square">
            <a:spAutoFit/>
          </a:bodyPr>
          <a:lstStyle/>
          <a:p>
            <a:pPr algn="just" rtl="1">
              <a:lnSpc>
                <a:spcPct val="115000"/>
              </a:lnSpc>
              <a:tabLst>
                <a:tab pos="503555" algn="l"/>
                <a:tab pos="593725" algn="l"/>
              </a:tabLst>
            </a:pPr>
            <a:r>
              <a:rPr lang="ar-SA" sz="32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ج- تحليل العمل</a:t>
            </a:r>
            <a:r>
              <a:rPr lang="ar-SA" sz="3200" b="1" dirty="0">
                <a:latin typeface="Calibri" panose="020F0502020204030204" pitchFamily="34" charset="0"/>
                <a:ea typeface="Calibri" panose="020F0502020204030204" pitchFamily="34" charset="0"/>
                <a:cs typeface="Times New Roman" panose="02020603050405020304" pitchFamily="18" charset="0"/>
              </a:rPr>
              <a:t>.</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dirty="0">
                <a:latin typeface="Times New Roman" panose="02020603050405020304" pitchFamily="18" charset="0"/>
                <a:ea typeface="Times New Roman" panose="02020603050405020304" pitchFamily="18" charset="0"/>
              </a:rPr>
              <a:t>	ويتم عن طريق دراسة الأوضاع الإدارية والتنظيمية والتعليمية والصحية وغيرها ، وفيه تجمع البيانات والمعلومات عن أنشطة وواجبات ومسئوليات العاملين ، كذلك وضعهم وعلاقتهم داخل الهيكل التنظيمي للعمل ، وظروف عملهم ، وطبيعة التسهيلات المتاحة لهم ، وأيضا التعرف على خبرات العاملين ومهاراتهم وعاداتهم وسماتهم الشخصية.</a:t>
            </a:r>
            <a:endParaRPr lang="en-US" sz="3200" dirty="0" smtClean="0">
              <a:effectLst/>
              <a:latin typeface="Times New Roman" panose="02020603050405020304" pitchFamily="18" charset="0"/>
              <a:ea typeface="Times New Roman" panose="02020603050405020304" pitchFamily="18" charset="0"/>
            </a:endParaRPr>
          </a:p>
          <a:p>
            <a:pPr algn="r"/>
            <a:r>
              <a:rPr lang="ar-SA" sz="3200" b="1" dirty="0">
                <a:highlight>
                  <a:srgbClr val="FFFF00"/>
                </a:highlight>
                <a:ea typeface="Times New Roman" panose="02020603050405020304" pitchFamily="18" charset="0"/>
                <a:cs typeface="Times New Roman" panose="02020603050405020304" pitchFamily="18" charset="0"/>
              </a:rPr>
              <a:t>مثال/ دراسة تحليلية للعوامل المؤثرة في كفاءة العاملين في مؤسسات التعليم العالي.</a:t>
            </a:r>
            <a:r>
              <a:rPr lang="ar-SA" sz="3200" b="1" dirty="0">
                <a:ea typeface="Times New Roman" panose="02020603050405020304" pitchFamily="18" charset="0"/>
                <a:cs typeface="Times New Roman" panose="02020603050405020304" pitchFamily="18" charset="0"/>
              </a:rPr>
              <a:t> </a:t>
            </a:r>
            <a:endParaRPr lang="en-US" sz="3200" dirty="0"/>
          </a:p>
        </p:txBody>
      </p:sp>
    </p:spTree>
    <p:extLst>
      <p:ext uri="{BB962C8B-B14F-4D97-AF65-F5344CB8AC3E}">
        <p14:creationId xmlns:p14="http://schemas.microsoft.com/office/powerpoint/2010/main" val="2559457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491" y="1485079"/>
            <a:ext cx="9490363" cy="4008854"/>
          </a:xfrm>
          <a:prstGeom prst="rect">
            <a:avLst/>
          </a:prstGeom>
        </p:spPr>
        <p:txBody>
          <a:bodyPr wrap="square">
            <a:spAutoFit/>
          </a:bodyPr>
          <a:lstStyle/>
          <a:p>
            <a:pPr algn="just" rtl="1">
              <a:lnSpc>
                <a:spcPct val="115000"/>
              </a:lnSpc>
              <a:tabLst>
                <a:tab pos="503555" algn="l"/>
                <a:tab pos="593725" algn="l"/>
              </a:tabLst>
            </a:pPr>
            <a:r>
              <a:rPr lang="ar-SA" sz="3200" b="1" dirty="0">
                <a:highlight>
                  <a:srgbClr val="00FFFF"/>
                </a:highlight>
                <a:latin typeface="Times New Roman" panose="02020603050405020304" pitchFamily="18" charset="0"/>
                <a:ea typeface="Times New Roman" panose="02020603050405020304" pitchFamily="18" charset="0"/>
              </a:rPr>
              <a:t>د- تحليل الوثائق (تحليل المحتوى أو المضمون)</a:t>
            </a:r>
            <a:endParaRPr lang="en-US" sz="32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3200" dirty="0">
                <a:latin typeface="Times New Roman" panose="02020603050405020304" pitchFamily="18" charset="0"/>
                <a:ea typeface="Times New Roman" panose="02020603050405020304" pitchFamily="18" charset="0"/>
              </a:rPr>
              <a:t>	يرتبط تحليل الوثائق أي تحليل ما تحتويه من بيانات ومعلومات بالمنهج التاريخي ، إلا إن البحوث التاريخية تهتم بدراسة الأحداث الماضية ، إما استخدام تحليل الوثائق في البحوث الوصفية يهتم بدراسة الوضع الراهن.</a:t>
            </a:r>
            <a:endParaRPr lang="en-US" sz="3200" dirty="0" smtClean="0">
              <a:effectLst/>
              <a:latin typeface="Times New Roman" panose="02020603050405020304" pitchFamily="18" charset="0"/>
              <a:ea typeface="Times New Roman" panose="02020603050405020304" pitchFamily="18" charset="0"/>
            </a:endParaRPr>
          </a:p>
          <a:p>
            <a:pPr algn="just" rtl="1">
              <a:lnSpc>
                <a:spcPct val="115000"/>
              </a:lnSpc>
              <a:tabLst>
                <a:tab pos="503555" algn="l"/>
                <a:tab pos="593725" algn="l"/>
              </a:tabLst>
            </a:pPr>
            <a:r>
              <a:rPr lang="ar-SA" sz="3200" dirty="0">
                <a:highlight>
                  <a:srgbClr val="FFFF00"/>
                </a:highlight>
                <a:latin typeface="Times New Roman" panose="02020603050405020304" pitchFamily="18" charset="0"/>
                <a:ea typeface="Times New Roman" panose="02020603050405020304" pitchFamily="18" charset="0"/>
              </a:rPr>
              <a:t>دراسة تحليلية لأسباب ارتفاع وفيات الأطفال  اثناء عملية الولادة</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492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1609663"/>
            <a:ext cx="8728364" cy="2888035"/>
          </a:xfrm>
          <a:prstGeom prst="rect">
            <a:avLst/>
          </a:prstGeom>
        </p:spPr>
        <p:txBody>
          <a:bodyPr wrap="square">
            <a:spAutoFit/>
          </a:bodyPr>
          <a:lstStyle/>
          <a:p>
            <a:pPr algn="just" rtl="1">
              <a:lnSpc>
                <a:spcPct val="115000"/>
              </a:lnSpc>
              <a:tabLst>
                <a:tab pos="503555" algn="l"/>
                <a:tab pos="593725" algn="l"/>
              </a:tabLst>
            </a:pPr>
            <a:r>
              <a:rPr lang="ar-SA" sz="32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دراسات العلاقات المتبادلة</a:t>
            </a:r>
            <a:r>
              <a:rPr lang="ar-SA" sz="3200" b="1" dirty="0">
                <a:latin typeface="Calibri" panose="020F0502020204030204" pitchFamily="34" charset="0"/>
                <a:ea typeface="Calibri" panose="020F0502020204030204" pitchFamily="34" charset="0"/>
                <a:cs typeface="Times New Roman" panose="02020603050405020304" pitchFamily="18" charset="0"/>
              </a:rPr>
              <a:t>:</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tabLst>
                <a:tab pos="503555" algn="l"/>
                <a:tab pos="593725" algn="l"/>
              </a:tabLst>
            </a:pPr>
            <a:r>
              <a:rPr lang="ar-SA" sz="3200" dirty="0">
                <a:latin typeface="Calibri" panose="020F0502020204030204" pitchFamily="34" charset="0"/>
                <a:ea typeface="Calibri" panose="020F0502020204030204" pitchFamily="34" charset="0"/>
                <a:cs typeface="Times New Roman" panose="02020603050405020304" pitchFamily="18" charset="0"/>
              </a:rPr>
              <a:t>في بعض الأحيان لا يكتفي الباحث للحصول على أوصاف دقيقة للظواهر التي يدرسها ، ولكنه يهتم بالتعرف على العلاقات القائمة بين الحقائق التي حصل عليها بهدف الوصول إلى فهم أعمق للظاهرات المدروسة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4310314"/>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TotalTime>
  <Words>428</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Tahoma</vt:lpstr>
      <vt:lpstr>Times New Roman</vt:lpstr>
      <vt:lpstr>Trebuchet MS</vt:lpstr>
      <vt:lpstr>Wingdings 3</vt:lpstr>
      <vt:lpstr>Facet</vt:lpstr>
      <vt:lpstr>البحث العلمي  المحاضرة الثامنة       المرحلة الثالثة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الرياضي المحاضرة التاسعة</dc:title>
  <dc:creator>Dr</dc:creator>
  <cp:lastModifiedBy>Dr</cp:lastModifiedBy>
  <cp:revision>38</cp:revision>
  <dcterms:created xsi:type="dcterms:W3CDTF">2018-10-13T12:28:23Z</dcterms:created>
  <dcterms:modified xsi:type="dcterms:W3CDTF">2018-10-13T14:03:06Z</dcterms:modified>
</cp:coreProperties>
</file>